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2"/>
    <p:sldId id="266" r:id="rId3"/>
    <p:sldId id="267" r:id="rId4"/>
    <p:sldId id="281" r:id="rId5"/>
    <p:sldId id="277" r:id="rId6"/>
    <p:sldId id="313" r:id="rId7"/>
    <p:sldId id="278" r:id="rId8"/>
    <p:sldId id="487" r:id="rId9"/>
    <p:sldId id="486" r:id="rId10"/>
    <p:sldId id="364" r:id="rId11"/>
    <p:sldId id="283" r:id="rId12"/>
    <p:sldId id="462" r:id="rId13"/>
    <p:sldId id="375" r:id="rId14"/>
    <p:sldId id="280" r:id="rId15"/>
    <p:sldId id="384" r:id="rId16"/>
    <p:sldId id="463" r:id="rId17"/>
    <p:sldId id="464" r:id="rId18"/>
    <p:sldId id="465" r:id="rId19"/>
    <p:sldId id="468" r:id="rId20"/>
    <p:sldId id="469" r:id="rId21"/>
    <p:sldId id="471" r:id="rId22"/>
    <p:sldId id="472" r:id="rId23"/>
    <p:sldId id="473" r:id="rId24"/>
    <p:sldId id="474" r:id="rId25"/>
    <p:sldId id="475" r:id="rId26"/>
    <p:sldId id="285" r:id="rId27"/>
    <p:sldId id="353" r:id="rId28"/>
  </p:sldIdLst>
  <p:sldSz cx="9144000" cy="6858000" type="screen4x3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0D5BC2"/>
    <a:srgbClr val="0584C1"/>
    <a:srgbClr val="2E75B6"/>
    <a:srgbClr val="5782D9"/>
    <a:srgbClr val="313391"/>
    <a:srgbClr val="9DC3E6"/>
    <a:srgbClr val="00EAF2"/>
    <a:srgbClr val="00A0A6"/>
    <a:srgbClr val="C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3200" autoAdjust="0"/>
  </p:normalViewPr>
  <p:slideViewPr>
    <p:cSldViewPr snapToGrid="0">
      <p:cViewPr varScale="1">
        <p:scale>
          <a:sx n="69" d="100"/>
          <a:sy n="69" d="100"/>
        </p:scale>
        <p:origin x="14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10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2019/4/4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9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6"/>
          <a:stretch>
            <a:fillRect/>
          </a:stretch>
        </p:blipFill>
        <p:spPr bwMode="auto">
          <a:xfrm>
            <a:off x="-7443" y="-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43919" y="1800225"/>
            <a:ext cx="5706961" cy="1431925"/>
          </a:xfrm>
        </p:spPr>
        <p:txBody>
          <a:bodyPr anchor="ctr">
            <a:normAutofit fontScale="90000"/>
          </a:bodyPr>
          <a:lstStyle/>
          <a:p>
            <a:pPr algn="l" eaLnBrk="1" hangingPunct="1"/>
            <a:r>
              <a:rPr lang="en-US" altLang="zh-CN" sz="5500" b="1" dirty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方正大黑简体" charset="0"/>
              </a:rPr>
              <a:t>KEYKING GROUP</a:t>
            </a:r>
          </a:p>
        </p:txBody>
      </p:sp>
      <p:pic>
        <p:nvPicPr>
          <p:cNvPr id="5124" name="图片 7" descr="key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3071813"/>
            <a:ext cx="1695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6" descr="pic211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706" y="5646738"/>
            <a:ext cx="114458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6"/>
          <p:cNvSpPr>
            <a:spLocks noChangeArrowheads="1"/>
          </p:cNvSpPr>
          <p:nvPr/>
        </p:nvSpPr>
        <p:spPr bwMode="auto">
          <a:xfrm>
            <a:off x="3084513" y="6467475"/>
            <a:ext cx="30257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rgbClr val="7030A0"/>
                </a:solidFill>
                <a:latin typeface="Univers" panose="020B0503020202020204" pitchFamily="34" charset="0"/>
                <a:sym typeface="Univers" panose="020B0503020202020204" pitchFamily="34" charset="0"/>
              </a:rPr>
              <a:t>An Israel Security Corporation</a:t>
            </a:r>
            <a:endParaRPr lang="zh-CN" altLang="en-US" dirty="0">
              <a:solidFill>
                <a:srgbClr val="7030A0"/>
              </a:solidFill>
              <a:latin typeface="Univers" panose="020B0503020202020204" pitchFamily="34" charset="0"/>
              <a:sym typeface="Univers" panose="020B0503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6375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2" y="1851465"/>
            <a:ext cx="8085583" cy="34903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1460" y="990304"/>
            <a:ext cx="5801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</a:rPr>
              <a:t>DPU3000POE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management system architecture diagram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2" y="6565265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图片 98" descr="说明: 图片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59" y="1583848"/>
            <a:ext cx="6460808" cy="485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51460" y="990304"/>
            <a:ext cx="5801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DPU3000POE series controller connection diagram</a:t>
            </a:r>
            <a:endParaRPr lang="zh-CN" altLang="zh-CN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6375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图片 1055" descr="说明: DPU3024POE铁箱中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" y="1619249"/>
            <a:ext cx="3799233" cy="355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4467225" y="1619249"/>
            <a:ext cx="3871432" cy="0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4414353" y="4513798"/>
            <a:ext cx="3938107" cy="1"/>
          </a:xfrm>
          <a:prstGeom prst="line">
            <a:avLst/>
          </a:prstGeom>
          <a:noFill/>
          <a:ln w="25400" cmpd="sng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59E32D34-F2A3-4E69-AF3D-D0AC8FD0AE8A}"/>
              </a:ext>
            </a:extLst>
          </p:cNvPr>
          <p:cNvGrpSpPr/>
          <p:nvPr/>
        </p:nvGrpSpPr>
        <p:grpSpPr>
          <a:xfrm>
            <a:off x="4414353" y="1871953"/>
            <a:ext cx="3990018" cy="523515"/>
            <a:chOff x="4414353" y="1871953"/>
            <a:chExt cx="3990018" cy="523515"/>
          </a:xfrm>
        </p:grpSpPr>
        <p:sp>
          <p:nvSpPr>
            <p:cNvPr id="2" name="文本框 1"/>
            <p:cNvSpPr txBox="1"/>
            <p:nvPr/>
          </p:nvSpPr>
          <p:spPr>
            <a:xfrm>
              <a:off x="4794396" y="1872248"/>
              <a:ext cx="3609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Flexile configuration, consist of 1\2\4 doors controller, and can be used freely</a:t>
              </a:r>
            </a:p>
          </p:txBody>
        </p:sp>
        <p:pic>
          <p:nvPicPr>
            <p:cNvPr id="1026" name="图片 903" descr="说明: E:\自建文件\DPU3000POE\图标\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353" y="1871953"/>
              <a:ext cx="390525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1BA64157-4495-4501-B21E-C8F2200E60E9}"/>
              </a:ext>
            </a:extLst>
          </p:cNvPr>
          <p:cNvGrpSpPr/>
          <p:nvPr/>
        </p:nvGrpSpPr>
        <p:grpSpPr>
          <a:xfrm>
            <a:off x="4441720" y="3797240"/>
            <a:ext cx="3973133" cy="523220"/>
            <a:chOff x="4441720" y="3797240"/>
            <a:chExt cx="3973133" cy="523220"/>
          </a:xfrm>
        </p:grpSpPr>
        <p:pic>
          <p:nvPicPr>
            <p:cNvPr id="20" name="图片 912" descr="说明: E:\自建文件\DPU3000POE\图标\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720" y="3863218"/>
              <a:ext cx="363158" cy="36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C97FB6E7-1F8F-4EA3-BD08-2EF4D140F145}"/>
                </a:ext>
              </a:extLst>
            </p:cNvPr>
            <p:cNvSpPr txBox="1"/>
            <p:nvPr/>
          </p:nvSpPr>
          <p:spPr>
            <a:xfrm>
              <a:off x="4804878" y="3797240"/>
              <a:ext cx="3609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Scenario based logical event and I\O based configuration with mathematical algorithms.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16F7055-C1F0-4EAD-A825-460C7E5C52BC}"/>
              </a:ext>
            </a:extLst>
          </p:cNvPr>
          <p:cNvGrpSpPr/>
          <p:nvPr/>
        </p:nvGrpSpPr>
        <p:grpSpPr>
          <a:xfrm>
            <a:off x="4423878" y="2497570"/>
            <a:ext cx="3980493" cy="523220"/>
            <a:chOff x="4423878" y="2497570"/>
            <a:chExt cx="3980493" cy="523220"/>
          </a:xfrm>
        </p:grpSpPr>
        <p:pic>
          <p:nvPicPr>
            <p:cNvPr id="1028" name="图片 906" descr="说明: E:\自建文件\DPU3000POE\图标\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78" y="2555160"/>
              <a:ext cx="381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9B70C9E1-BE61-4046-8F8E-32A38B231448}"/>
                </a:ext>
              </a:extLst>
            </p:cNvPr>
            <p:cNvSpPr txBox="1"/>
            <p:nvPr/>
          </p:nvSpPr>
          <p:spPr>
            <a:xfrm>
              <a:off x="4794396" y="2497570"/>
              <a:ext cx="3609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Advanced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ARM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M4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Processor,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high speed response-100,000 credentials in 0.1 sec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80716154-63E0-417D-B005-12154A5ED738}"/>
              </a:ext>
            </a:extLst>
          </p:cNvPr>
          <p:cNvGrpSpPr/>
          <p:nvPr/>
        </p:nvGrpSpPr>
        <p:grpSpPr>
          <a:xfrm>
            <a:off x="4423878" y="3143952"/>
            <a:ext cx="3980492" cy="523220"/>
            <a:chOff x="4423878" y="3143952"/>
            <a:chExt cx="3980492" cy="523220"/>
          </a:xfrm>
        </p:grpSpPr>
        <p:pic>
          <p:nvPicPr>
            <p:cNvPr id="19" name="图片 907" descr="说明: E:\自建文件\DPU3000POE\图标\3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78" y="3214430"/>
              <a:ext cx="370518" cy="370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F18DC3BD-8403-45F1-9D00-E2C451316479}"/>
                </a:ext>
              </a:extLst>
            </p:cNvPr>
            <p:cNvSpPr txBox="1"/>
            <p:nvPr/>
          </p:nvSpPr>
          <p:spPr>
            <a:xfrm>
              <a:off x="4794395" y="3143952"/>
              <a:ext cx="3609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Wiegand reader inputs- full range 24 to 72 bits, including proprietary readers.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6375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526706" y="1783285"/>
            <a:ext cx="4021018" cy="8011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4609616" y="4872209"/>
            <a:ext cx="3938107" cy="1"/>
          </a:xfrm>
          <a:prstGeom prst="line">
            <a:avLst/>
          </a:prstGeom>
          <a:noFill/>
          <a:ln w="25400" cmpd="sng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57611B99-9A66-4433-AEAE-4500CD26A029}"/>
              </a:ext>
            </a:extLst>
          </p:cNvPr>
          <p:cNvGrpSpPr/>
          <p:nvPr/>
        </p:nvGrpSpPr>
        <p:grpSpPr>
          <a:xfrm>
            <a:off x="4552181" y="1912825"/>
            <a:ext cx="4050076" cy="954107"/>
            <a:chOff x="4552181" y="1912825"/>
            <a:chExt cx="4050076" cy="954107"/>
          </a:xfrm>
        </p:grpSpPr>
        <p:sp>
          <p:nvSpPr>
            <p:cNvPr id="2" name="文本框 1"/>
            <p:cNvSpPr txBox="1"/>
            <p:nvPr/>
          </p:nvSpPr>
          <p:spPr>
            <a:xfrm>
              <a:off x="4992282" y="1912825"/>
              <a:ext cx="36099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9 doors Access Options: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Standard, Handicap, Multi-Factor ID, Anti </a:t>
              </a:r>
              <a:r>
                <a:rPr lang="en-US" altLang="zh-CN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PassBack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, Supervisor-user, Multi-User-Group, Video-Verified by Guard, Manager, Emergency.</a:t>
              </a: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2181" y="2140602"/>
              <a:ext cx="421353" cy="421353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6" y="1912825"/>
            <a:ext cx="3794124" cy="2792375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FFF77BE1-FBD7-44DB-8D4A-7EBEEB87D0EC}"/>
              </a:ext>
            </a:extLst>
          </p:cNvPr>
          <p:cNvGrpSpPr/>
          <p:nvPr/>
        </p:nvGrpSpPr>
        <p:grpSpPr>
          <a:xfrm>
            <a:off x="4546555" y="4092270"/>
            <a:ext cx="4055702" cy="738664"/>
            <a:chOff x="4546555" y="4092270"/>
            <a:chExt cx="4055702" cy="73866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6555" y="4214133"/>
              <a:ext cx="413774" cy="432870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EF920732-398C-4F06-A6A0-89F35BBB0EEE}"/>
                </a:ext>
              </a:extLst>
            </p:cNvPr>
            <p:cNvSpPr txBox="1"/>
            <p:nvPr/>
          </p:nvSpPr>
          <p:spPr>
            <a:xfrm>
              <a:off x="4992282" y="4092270"/>
              <a:ext cx="36099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Multi-Credentials, Multi-Factor ID and other High-Security options. Pay-Per-Swipe and many more capabilities.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78BB41F7-C636-4EE3-A709-050009A55D29}"/>
              </a:ext>
            </a:extLst>
          </p:cNvPr>
          <p:cNvGrpSpPr/>
          <p:nvPr/>
        </p:nvGrpSpPr>
        <p:grpSpPr>
          <a:xfrm>
            <a:off x="4526706" y="2992514"/>
            <a:ext cx="4045956" cy="954107"/>
            <a:chOff x="4526706" y="2992514"/>
            <a:chExt cx="4045956" cy="95410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26706" y="3160478"/>
              <a:ext cx="446828" cy="440444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475E8F02-21BB-4ADD-8C1A-1F1A38575F9C}"/>
                </a:ext>
              </a:extLst>
            </p:cNvPr>
            <p:cNvSpPr txBox="1"/>
            <p:nvPr/>
          </p:nvSpPr>
          <p:spPr>
            <a:xfrm>
              <a:off x="4962687" y="2992514"/>
              <a:ext cx="36099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Sphinx-4 Integrated Security Software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with CCTV, Intrusion, Biometric integration. Enterprise-Global and Remote access capabilities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3520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DPU3000POE, Stable, POE, RS485 reader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1" r="36018"/>
          <a:stretch>
            <a:fillRect/>
          </a:stretch>
        </p:blipFill>
        <p:spPr bwMode="auto">
          <a:xfrm>
            <a:off x="538480" y="1062000"/>
            <a:ext cx="240665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129987" y="2049610"/>
            <a:ext cx="3856332" cy="1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4124654" y="4788302"/>
            <a:ext cx="3856332" cy="5832"/>
          </a:xfrm>
          <a:prstGeom prst="line">
            <a:avLst/>
          </a:prstGeom>
          <a:noFill/>
          <a:ln w="25400" cmpd="sng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B99EC39-DB94-4C5D-8EB5-890251D26317}"/>
              </a:ext>
            </a:extLst>
          </p:cNvPr>
          <p:cNvGrpSpPr/>
          <p:nvPr/>
        </p:nvGrpSpPr>
        <p:grpSpPr>
          <a:xfrm>
            <a:off x="4028187" y="2213762"/>
            <a:ext cx="3958132" cy="738664"/>
            <a:chOff x="4028187" y="2213762"/>
            <a:chExt cx="3958132" cy="738664"/>
          </a:xfrm>
        </p:grpSpPr>
        <p:sp>
          <p:nvSpPr>
            <p:cNvPr id="13" name="文本框 12"/>
            <p:cNvSpPr txBox="1"/>
            <p:nvPr/>
          </p:nvSpPr>
          <p:spPr>
            <a:xfrm>
              <a:off x="4413514" y="2213762"/>
              <a:ext cx="35728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POE 803.11af, A&amp;B format (End-span &amp; Mid-span) with 600mA on board and backup battery connection</a:t>
              </a:r>
            </a:p>
          </p:txBody>
        </p:sp>
        <p:pic>
          <p:nvPicPr>
            <p:cNvPr id="2051" name="图片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8187" y="2259478"/>
              <a:ext cx="421435" cy="417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C3F7C262-808F-44F0-9816-01E4B2B2AD61}"/>
              </a:ext>
            </a:extLst>
          </p:cNvPr>
          <p:cNvGrpSpPr/>
          <p:nvPr/>
        </p:nvGrpSpPr>
        <p:grpSpPr>
          <a:xfrm>
            <a:off x="4042589" y="3879985"/>
            <a:ext cx="3979838" cy="738664"/>
            <a:chOff x="4042589" y="3879985"/>
            <a:chExt cx="3979838" cy="738664"/>
          </a:xfrm>
        </p:grpSpPr>
        <p:pic>
          <p:nvPicPr>
            <p:cNvPr id="2050" name="图片 908" descr="说明: E:\自建文件\DPU3000POE\图标\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589" y="4030053"/>
              <a:ext cx="358704" cy="366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2FDAD14C-660F-4E91-8C61-EE249A03400A}"/>
                </a:ext>
              </a:extLst>
            </p:cNvPr>
            <p:cNvSpPr txBox="1"/>
            <p:nvPr/>
          </p:nvSpPr>
          <p:spPr>
            <a:xfrm>
              <a:off x="4449622" y="3879985"/>
              <a:ext cx="35728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On-Line and Off-Line modes: </a:t>
              </a:r>
            </a:p>
            <a:p>
              <a:pPr algn="just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On-Line: connected to the Sphinx software </a:t>
              </a:r>
            </a:p>
            <a:p>
              <a:pPr algn="just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Off-Line: Standalone, not connected to server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B083B0AB-6193-4453-BEDC-EFE694D2F89B}"/>
              </a:ext>
            </a:extLst>
          </p:cNvPr>
          <p:cNvGrpSpPr/>
          <p:nvPr/>
        </p:nvGrpSpPr>
        <p:grpSpPr>
          <a:xfrm>
            <a:off x="4018930" y="3135031"/>
            <a:ext cx="3967389" cy="523220"/>
            <a:chOff x="4018930" y="3135031"/>
            <a:chExt cx="3967389" cy="523220"/>
          </a:xfrm>
        </p:grpSpPr>
        <p:pic>
          <p:nvPicPr>
            <p:cNvPr id="2053" name="图片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930" y="3163696"/>
              <a:ext cx="416943" cy="47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97B94BFD-1BC6-4F6E-847D-A8EE7CEF5615}"/>
                </a:ext>
              </a:extLst>
            </p:cNvPr>
            <p:cNvSpPr txBox="1"/>
            <p:nvPr/>
          </p:nvSpPr>
          <p:spPr>
            <a:xfrm>
              <a:off x="4413514" y="3135031"/>
              <a:ext cx="3572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RS485 reader: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encrypted readers compatibility, more security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3520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DPU3000POE, new features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406492" y="1326898"/>
            <a:ext cx="3430580" cy="3995679"/>
            <a:chOff x="406492" y="1326898"/>
            <a:chExt cx="3430580" cy="3995679"/>
          </a:xfrm>
        </p:grpSpPr>
        <p:pic>
          <p:nvPicPr>
            <p:cNvPr id="16" name="图片 1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79" y="1326898"/>
              <a:ext cx="3338202" cy="922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图片 1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79" y="2883329"/>
              <a:ext cx="3348693" cy="1011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图片 17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92" y="4422315"/>
              <a:ext cx="3430580" cy="9002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568902" y="1675011"/>
            <a:ext cx="3367083" cy="1"/>
          </a:xfrm>
          <a:prstGeom prst="line">
            <a:avLst/>
          </a:prstGeom>
          <a:noFill/>
          <a:ln w="63500">
            <a:solidFill>
              <a:schemeClr val="accent1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4526253" y="4889506"/>
            <a:ext cx="3367083" cy="5832"/>
          </a:xfrm>
          <a:prstGeom prst="line">
            <a:avLst/>
          </a:prstGeom>
          <a:noFill/>
          <a:ln w="25400" cmpd="sng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F160BC1C-01B8-4EB9-9BF9-59A9447A19F8}"/>
              </a:ext>
            </a:extLst>
          </p:cNvPr>
          <p:cNvGrpSpPr/>
          <p:nvPr/>
        </p:nvGrpSpPr>
        <p:grpSpPr>
          <a:xfrm>
            <a:off x="4596270" y="1827977"/>
            <a:ext cx="3339715" cy="377738"/>
            <a:chOff x="4596270" y="1827977"/>
            <a:chExt cx="3339715" cy="377738"/>
          </a:xfrm>
        </p:grpSpPr>
        <p:sp>
          <p:nvSpPr>
            <p:cNvPr id="13" name="文本框 12"/>
            <p:cNvSpPr txBox="1"/>
            <p:nvPr/>
          </p:nvSpPr>
          <p:spPr>
            <a:xfrm>
              <a:off x="5025006" y="1839163"/>
              <a:ext cx="29109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8 Bytes card number, more security</a:t>
              </a: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6270" y="1827977"/>
              <a:ext cx="373295" cy="377738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D32F2AFA-3E62-4F2C-976A-4007430128A9}"/>
              </a:ext>
            </a:extLst>
          </p:cNvPr>
          <p:cNvGrpSpPr/>
          <p:nvPr/>
        </p:nvGrpSpPr>
        <p:grpSpPr>
          <a:xfrm>
            <a:off x="4609616" y="3608235"/>
            <a:ext cx="3294298" cy="1169551"/>
            <a:chOff x="4609616" y="3608235"/>
            <a:chExt cx="3294298" cy="116955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09616" y="3807280"/>
              <a:ext cx="359949" cy="348337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9852B0E0-FAA6-43F8-8D66-4FCEDF03DA9B}"/>
                </a:ext>
              </a:extLst>
            </p:cNvPr>
            <p:cNvSpPr txBox="1"/>
            <p:nvPr/>
          </p:nvSpPr>
          <p:spPr>
            <a:xfrm>
              <a:off x="4992935" y="3608235"/>
              <a:ext cx="291097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Different Indictor on Reader: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Valid card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Invalid card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Door open too long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Door open forced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28C04632-3F0E-419D-B8A9-7F6D6CD9A407}"/>
              </a:ext>
            </a:extLst>
          </p:cNvPr>
          <p:cNvGrpSpPr/>
          <p:nvPr/>
        </p:nvGrpSpPr>
        <p:grpSpPr>
          <a:xfrm>
            <a:off x="4602942" y="2354828"/>
            <a:ext cx="3333043" cy="1169551"/>
            <a:chOff x="4602942" y="2346044"/>
            <a:chExt cx="3333043" cy="1169551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02942" y="2609456"/>
              <a:ext cx="359949" cy="359949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7AD77B08-C965-46D5-AA9A-C44D70933D87}"/>
                </a:ext>
              </a:extLst>
            </p:cNvPr>
            <p:cNvSpPr txBox="1"/>
            <p:nvPr/>
          </p:nvSpPr>
          <p:spPr>
            <a:xfrm>
              <a:off x="5025006" y="2346044"/>
              <a:ext cx="291097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4 Status with supervisor: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Open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Close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Cut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Short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62573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DPU3000POE, new features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405130" y="1679705"/>
            <a:ext cx="5080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Compatible with Android , IOS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Management, Remote Control, Transactions..</a:t>
            </a:r>
            <a:r>
              <a:rPr lang="en-US" altLang="zh-CN" sz="105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3D9143-16E7-47D5-8CD4-12DFDAF3D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3" y="2817676"/>
            <a:ext cx="8979441" cy="360084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00B77172-4FEC-449F-9A22-26A77C3F1E32}"/>
              </a:ext>
            </a:extLst>
          </p:cNvPr>
          <p:cNvSpPr/>
          <p:nvPr/>
        </p:nvSpPr>
        <p:spPr>
          <a:xfrm>
            <a:off x="304165" y="664845"/>
            <a:ext cx="5206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Smart Phone APP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D09F2783-75A2-430E-95C9-7E7398A3D0D3}"/>
              </a:ext>
            </a:extLst>
          </p:cNvPr>
          <p:cNvGrpSpPr/>
          <p:nvPr/>
        </p:nvGrpSpPr>
        <p:grpSpPr>
          <a:xfrm>
            <a:off x="1837603" y="2211439"/>
            <a:ext cx="5232400" cy="4341446"/>
            <a:chOff x="0" y="12114"/>
            <a:chExt cx="9144000" cy="684393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695BE6F7-6EDE-4D1B-B85F-FF9099E2B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14"/>
              <a:ext cx="9144000" cy="6843932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D799ED6A-FBCE-4B6C-B7BF-EDA78653549C}"/>
                </a:ext>
              </a:extLst>
            </p:cNvPr>
            <p:cNvSpPr txBox="1"/>
            <p:nvPr/>
          </p:nvSpPr>
          <p:spPr>
            <a:xfrm>
              <a:off x="3293582" y="5483494"/>
              <a:ext cx="983281" cy="2425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PoE</a:t>
              </a:r>
              <a:r>
                <a:rPr lang="en-US" altLang="zh-CN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HUB</a:t>
              </a:r>
              <a:endParaRPr lang="zh-CN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333FF3D9-6643-4DA6-9E02-F0BBA9BDC601}"/>
                </a:ext>
              </a:extLst>
            </p:cNvPr>
            <p:cNvSpPr txBox="1"/>
            <p:nvPr/>
          </p:nvSpPr>
          <p:spPr>
            <a:xfrm>
              <a:off x="6090559" y="3679492"/>
              <a:ext cx="1575163" cy="2425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DPU3024POE </a:t>
              </a:r>
              <a:endParaRPr lang="zh-CN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606E6BB-C408-4FAA-9CBC-4BE4E4D10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3877378" y="1801173"/>
              <a:ext cx="1776500" cy="4571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727C762-841D-4C5F-B07C-493DEBE9B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4783" y="1770036"/>
              <a:ext cx="85714" cy="232380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268F560-498C-4946-B303-AA91420B6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2186551" y="4064210"/>
              <a:ext cx="1897769" cy="69430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58723" y="6553520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DPU3000POE, new features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85040" y="1453959"/>
            <a:ext cx="770636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POE, POE+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Backup battery: POE will offer a socket for backup battery.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Low Voltages protection: Power off during 10.6V, stop to charge during 13.8V.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Network based, 10/100 M.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38AB0AEF-BAD3-4B64-98F0-9E8345DA53DA}"/>
              </a:ext>
            </a:extLst>
          </p:cNvPr>
          <p:cNvSpPr/>
          <p:nvPr/>
        </p:nvSpPr>
        <p:spPr>
          <a:xfrm>
            <a:off x="304165" y="660169"/>
            <a:ext cx="1252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PoE</a:t>
            </a:r>
            <a:endParaRPr lang="en-US" altLang="zh-CN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3520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DPU3000POE, new features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04165" y="1704661"/>
            <a:ext cx="7706360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Supports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Oracle database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, much more stable during huge system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Supports MS_SQL.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Supports MS_Access also, just for small system</a:t>
            </a:r>
          </a:p>
        </p:txBody>
      </p:sp>
      <p:grpSp>
        <p:nvGrpSpPr>
          <p:cNvPr id="114" name="组合 113">
            <a:extLst>
              <a:ext uri="{FF2B5EF4-FFF2-40B4-BE49-F238E27FC236}">
                <a16:creationId xmlns:a16="http://schemas.microsoft.com/office/drawing/2014/main" xmlns="" id="{699CF04A-93F0-4181-A314-DD724A3BC166}"/>
              </a:ext>
            </a:extLst>
          </p:cNvPr>
          <p:cNvGrpSpPr/>
          <p:nvPr/>
        </p:nvGrpSpPr>
        <p:grpSpPr>
          <a:xfrm>
            <a:off x="575540" y="2769023"/>
            <a:ext cx="8068151" cy="3458799"/>
            <a:chOff x="304165" y="2076232"/>
            <a:chExt cx="8068151" cy="3458799"/>
          </a:xfrm>
        </p:grpSpPr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xmlns="" id="{D2148937-DAAD-4FC5-8FD6-09ACDBB9E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65" y="3744606"/>
              <a:ext cx="1790425" cy="1790425"/>
            </a:xfrm>
            <a:prstGeom prst="rect">
              <a:avLst/>
            </a:prstGeom>
          </p:spPr>
        </p:pic>
        <p:pic>
          <p:nvPicPr>
            <p:cNvPr id="99" name="图片 98">
              <a:extLst>
                <a:ext uri="{FF2B5EF4-FFF2-40B4-BE49-F238E27FC236}">
                  <a16:creationId xmlns:a16="http://schemas.microsoft.com/office/drawing/2014/main" xmlns="" id="{43211720-5CAC-449B-9680-054159C23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586" y="3830413"/>
              <a:ext cx="2556928" cy="1704618"/>
            </a:xfrm>
            <a:prstGeom prst="rect">
              <a:avLst/>
            </a:prstGeom>
          </p:spPr>
        </p:pic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xmlns="" id="{BF8F4580-E558-463C-8942-B8DF851E5F8F}"/>
                </a:ext>
              </a:extLst>
            </p:cNvPr>
            <p:cNvGrpSpPr/>
            <p:nvPr/>
          </p:nvGrpSpPr>
          <p:grpSpPr>
            <a:xfrm>
              <a:off x="6052820" y="3744606"/>
              <a:ext cx="2319496" cy="1618469"/>
              <a:chOff x="6133886" y="3830413"/>
              <a:chExt cx="2319496" cy="1618469"/>
            </a:xfrm>
          </p:grpSpPr>
          <p:pic>
            <p:nvPicPr>
              <p:cNvPr id="102" name="图片 101">
                <a:extLst>
                  <a:ext uri="{FF2B5EF4-FFF2-40B4-BE49-F238E27FC236}">
                    <a16:creationId xmlns:a16="http://schemas.microsoft.com/office/drawing/2014/main" xmlns="" id="{630C1E5A-FDE9-4410-B158-03D980179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3886" y="3830413"/>
                <a:ext cx="2222463" cy="1572498"/>
              </a:xfrm>
              <a:prstGeom prst="rect">
                <a:avLst/>
              </a:prstGeom>
            </p:spPr>
          </p:pic>
          <p:pic>
            <p:nvPicPr>
              <p:cNvPr id="104" name="图片 103">
                <a:extLst>
                  <a:ext uri="{FF2B5EF4-FFF2-40B4-BE49-F238E27FC236}">
                    <a16:creationId xmlns:a16="http://schemas.microsoft.com/office/drawing/2014/main" xmlns="" id="{9589D236-EBAB-46D7-81DE-8D8A41BFC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67668" y="5172692"/>
                <a:ext cx="885714" cy="276190"/>
              </a:xfrm>
              <a:prstGeom prst="rect">
                <a:avLst/>
              </a:prstGeom>
            </p:spPr>
          </p:pic>
        </p:grp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xmlns="" id="{C63C0415-8A49-423F-993B-3517F854864E}"/>
                </a:ext>
              </a:extLst>
            </p:cNvPr>
            <p:cNvSpPr/>
            <p:nvPr/>
          </p:nvSpPr>
          <p:spPr>
            <a:xfrm>
              <a:off x="2955586" y="2076232"/>
              <a:ext cx="28035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5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Database</a:t>
              </a:r>
              <a:endPara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108" name="直接箭头连接符 107">
              <a:extLst>
                <a:ext uri="{FF2B5EF4-FFF2-40B4-BE49-F238E27FC236}">
                  <a16:creationId xmlns:a16="http://schemas.microsoft.com/office/drawing/2014/main" xmlns="" id="{7E93ECB6-0AF7-4F3D-B297-994F5E32C574}"/>
                </a:ext>
              </a:extLst>
            </p:cNvPr>
            <p:cNvCxnSpPr>
              <a:stCxn id="106" idx="2"/>
            </p:cNvCxnSpPr>
            <p:nvPr/>
          </p:nvCxnSpPr>
          <p:spPr>
            <a:xfrm flipH="1">
              <a:off x="4357347" y="2999562"/>
              <a:ext cx="1" cy="8308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箭头连接符 110">
              <a:extLst>
                <a:ext uri="{FF2B5EF4-FFF2-40B4-BE49-F238E27FC236}">
                  <a16:creationId xmlns:a16="http://schemas.microsoft.com/office/drawing/2014/main" xmlns="" id="{4CEF37E9-82AF-4220-8DEE-1B3E809CCA06}"/>
                </a:ext>
              </a:extLst>
            </p:cNvPr>
            <p:cNvCxnSpPr/>
            <p:nvPr/>
          </p:nvCxnSpPr>
          <p:spPr>
            <a:xfrm flipH="1">
              <a:off x="2181885" y="2999562"/>
              <a:ext cx="950614" cy="7450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箭头连接符 112">
              <a:extLst>
                <a:ext uri="{FF2B5EF4-FFF2-40B4-BE49-F238E27FC236}">
                  <a16:creationId xmlns:a16="http://schemas.microsoft.com/office/drawing/2014/main" xmlns="" id="{6BE332C9-A706-4DBE-994F-E99FE8B664D5}"/>
                </a:ext>
              </a:extLst>
            </p:cNvPr>
            <p:cNvCxnSpPr/>
            <p:nvPr/>
          </p:nvCxnSpPr>
          <p:spPr>
            <a:xfrm>
              <a:off x="5512514" y="2977624"/>
              <a:ext cx="1033141" cy="7972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1CC005C-BE16-41D5-BA6B-B268D1A071EE}"/>
              </a:ext>
            </a:extLst>
          </p:cNvPr>
          <p:cNvSpPr/>
          <p:nvPr/>
        </p:nvSpPr>
        <p:spPr>
          <a:xfrm>
            <a:off x="143827" y="664004"/>
            <a:ext cx="4743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Multi Database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E3F50B-247F-4F45-8D5E-F57DB6B2C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86" y="1835785"/>
            <a:ext cx="4899660" cy="48996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8723" y="6553520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DPU3000POE, new features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04165" y="1419327"/>
            <a:ext cx="770636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Normal card: The door will keep open normal seconds, like 5 seconds.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Handicap card: The door will keep open longer, like 15 seconds.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835C08D-5BCE-4EDE-A9E3-7972E02C13CA}"/>
              </a:ext>
            </a:extLst>
          </p:cNvPr>
          <p:cNvSpPr/>
          <p:nvPr/>
        </p:nvSpPr>
        <p:spPr>
          <a:xfrm>
            <a:off x="304165" y="625537"/>
            <a:ext cx="4271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Handicap card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6375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Integrated Security Solutions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7" y="855543"/>
            <a:ext cx="7801677" cy="5343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3520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DPU3000POE, new features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04165" y="1529551"/>
            <a:ext cx="7706360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Card / PIN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Card + PIN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Card / FingerPrint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Card + FingerPrint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Multi cards: Up to 8 cards in short time, and release all cards after 8 seconds waiting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2379920-B45B-4DE7-B6CE-1180AD9083AB}"/>
              </a:ext>
            </a:extLst>
          </p:cNvPr>
          <p:cNvGrpSpPr/>
          <p:nvPr/>
        </p:nvGrpSpPr>
        <p:grpSpPr>
          <a:xfrm>
            <a:off x="1627039" y="3329394"/>
            <a:ext cx="5854998" cy="2932112"/>
            <a:chOff x="1358901" y="2766806"/>
            <a:chExt cx="5854998" cy="2932112"/>
          </a:xfrm>
        </p:grpSpPr>
        <p:pic>
          <p:nvPicPr>
            <p:cNvPr id="10" name="Picture 3" descr="门1">
              <a:extLst>
                <a:ext uri="{FF2B5EF4-FFF2-40B4-BE49-F238E27FC236}">
                  <a16:creationId xmlns:a16="http://schemas.microsoft.com/office/drawing/2014/main" xmlns="" id="{BBCB26D7-A508-46FB-BFEF-1CB266D4D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901" y="2766806"/>
              <a:ext cx="1558925" cy="293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 descr="图片4">
              <a:extLst>
                <a:ext uri="{FF2B5EF4-FFF2-40B4-BE49-F238E27FC236}">
                  <a16:creationId xmlns:a16="http://schemas.microsoft.com/office/drawing/2014/main" xmlns="" id="{93D38B67-D7B8-4132-8750-B519B6AB2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061" y="3652777"/>
              <a:ext cx="60007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 descr="1218710403">
              <a:extLst>
                <a:ext uri="{FF2B5EF4-FFF2-40B4-BE49-F238E27FC236}">
                  <a16:creationId xmlns:a16="http://schemas.microsoft.com/office/drawing/2014/main" xmlns="" id="{4E103593-D3FB-4DBC-9F3B-F89F5CCCF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274" y="3614677"/>
              <a:ext cx="674687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1">
              <a:extLst>
                <a:ext uri="{FF2B5EF4-FFF2-40B4-BE49-F238E27FC236}">
                  <a16:creationId xmlns:a16="http://schemas.microsoft.com/office/drawing/2014/main" xmlns="" id="{8641E956-1677-4372-B6F7-CE9C676C40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99" y="3759140"/>
              <a:ext cx="4318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u="sng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b="1" u="sng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b="1" u="sng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b="1" u="sng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b="1" u="sng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 u="sng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 u="sng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 u="sng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 u="sng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200" u="none">
                  <a:solidFill>
                    <a:srgbClr val="4D4D4D"/>
                  </a:solidFill>
                  <a:ea typeface="宋体" panose="02010600030101010101" pitchFamily="2" charset="-122"/>
                </a:rPr>
                <a:t>...</a:t>
              </a:r>
            </a:p>
          </p:txBody>
        </p:sp>
        <p:pic>
          <p:nvPicPr>
            <p:cNvPr id="19" name="Picture 14" descr="iPhone白色">
              <a:extLst>
                <a:ext uri="{FF2B5EF4-FFF2-40B4-BE49-F238E27FC236}">
                  <a16:creationId xmlns:a16="http://schemas.microsoft.com/office/drawing/2014/main" xmlns="" id="{AD52F4EE-42C8-4BB6-B8B9-CF3902B48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524" y="3376552"/>
              <a:ext cx="307975" cy="65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635D3299-0CEA-4993-AE70-C2AF79714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7698" y="3492910"/>
              <a:ext cx="659851" cy="659851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2CCAF1B-58F2-4095-B49F-3F00E121EC6E}"/>
              </a:ext>
            </a:extLst>
          </p:cNvPr>
          <p:cNvSpPr/>
          <p:nvPr/>
        </p:nvSpPr>
        <p:spPr>
          <a:xfrm>
            <a:off x="143827" y="605586"/>
            <a:ext cx="7500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Multi Mode to open door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3520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DPU3000POE, new features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04165" y="1717768"/>
            <a:ext cx="770636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Up to 4 groups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Several cards of each group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96F751F-813A-47CF-B65F-D4A3FF334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427" y="2991487"/>
            <a:ext cx="5676190" cy="318095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BF5638E5-D3B0-4EA4-B2EB-0E469FB99256}"/>
              </a:ext>
            </a:extLst>
          </p:cNvPr>
          <p:cNvSpPr/>
          <p:nvPr/>
        </p:nvSpPr>
        <p:spPr>
          <a:xfrm>
            <a:off x="58723" y="632754"/>
            <a:ext cx="8942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Groups cards to open the door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3520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DPU3000POE, new features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04165" y="1577588"/>
            <a:ext cx="770636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Only confirmed by centre, then door will be open.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Special for Bank Money warehouse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478E243A-5772-4193-B891-742BC64053C4}"/>
              </a:ext>
            </a:extLst>
          </p:cNvPr>
          <p:cNvGrpSpPr/>
          <p:nvPr/>
        </p:nvGrpSpPr>
        <p:grpSpPr>
          <a:xfrm>
            <a:off x="1962639" y="2770620"/>
            <a:ext cx="5100084" cy="3113087"/>
            <a:chOff x="785688" y="2884535"/>
            <a:chExt cx="5100084" cy="311308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0A9569E5-19BF-457B-9C6E-A873F77BC1BB}"/>
                </a:ext>
              </a:extLst>
            </p:cNvPr>
            <p:cNvGrpSpPr/>
            <p:nvPr/>
          </p:nvGrpSpPr>
          <p:grpSpPr>
            <a:xfrm>
              <a:off x="785688" y="2884535"/>
              <a:ext cx="2995981" cy="3113087"/>
              <a:chOff x="767080" y="2888763"/>
              <a:chExt cx="2995981" cy="3113087"/>
            </a:xfrm>
          </p:grpSpPr>
          <p:pic>
            <p:nvPicPr>
              <p:cNvPr id="14" name="Picture 3" descr="门1">
                <a:extLst>
                  <a:ext uri="{FF2B5EF4-FFF2-40B4-BE49-F238E27FC236}">
                    <a16:creationId xmlns:a16="http://schemas.microsoft.com/office/drawing/2014/main" xmlns="" id="{29B611CD-0F29-4FDE-B86C-B8B0FB6FE0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005" y="2888763"/>
                <a:ext cx="1558925" cy="2932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7" descr="工人ju">
                <a:extLst>
                  <a:ext uri="{FF2B5EF4-FFF2-40B4-BE49-F238E27FC236}">
                    <a16:creationId xmlns:a16="http://schemas.microsoft.com/office/drawing/2014/main" xmlns="" id="{2BA3A9FB-8CEB-48F5-B7EA-C30C35CA59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080" y="3230075"/>
                <a:ext cx="1057275" cy="2771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AutoShape 19">
                <a:extLst>
                  <a:ext uri="{FF2B5EF4-FFF2-40B4-BE49-F238E27FC236}">
                    <a16:creationId xmlns:a16="http://schemas.microsoft.com/office/drawing/2014/main" xmlns="" id="{D0B54ACF-EBF8-44DD-9B36-59CDA4135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3268495" y="4131250"/>
                <a:ext cx="462434" cy="94980"/>
              </a:xfrm>
              <a:prstGeom prst="rightArrow">
                <a:avLst>
                  <a:gd name="adj1" fmla="val 43824"/>
                  <a:gd name="adj2" fmla="val 110436"/>
                </a:avLst>
              </a:prstGeom>
              <a:solidFill>
                <a:srgbClr val="CCCCCC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>
                <a:lvl1pPr eaLnBrk="0" hangingPunct="0"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 eaLnBrk="0" hangingPunct="0"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 eaLnBrk="0" hangingPunct="0"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 eaLnBrk="0" hangingPunct="0"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 eaLnBrk="0" hangingPunct="0"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17" name="AutoShape 19">
                <a:extLst>
                  <a:ext uri="{FF2B5EF4-FFF2-40B4-BE49-F238E27FC236}">
                    <a16:creationId xmlns:a16="http://schemas.microsoft.com/office/drawing/2014/main" xmlns="" id="{7DB34189-0A3A-4484-BAA6-A13EC56BD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300627" y="4307329"/>
                <a:ext cx="462434" cy="94980"/>
              </a:xfrm>
              <a:prstGeom prst="rightArrow">
                <a:avLst>
                  <a:gd name="adj1" fmla="val 43824"/>
                  <a:gd name="adj2" fmla="val 110436"/>
                </a:avLst>
              </a:prstGeom>
              <a:solidFill>
                <a:srgbClr val="CCCCCC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>
                <a:lvl1pPr eaLnBrk="0" hangingPunct="0"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 eaLnBrk="0" hangingPunct="0"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 eaLnBrk="0" hangingPunct="0"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 eaLnBrk="0" hangingPunct="0"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 eaLnBrk="0" hangingPunct="0"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b="1" u="sng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A55F6DF5-8745-49D1-BF39-8B8979FB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3366" y="3606151"/>
              <a:ext cx="1672406" cy="1148616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331DE944-D998-46E5-9E08-0723EE6C13CC}"/>
              </a:ext>
            </a:extLst>
          </p:cNvPr>
          <p:cNvSpPr/>
          <p:nvPr/>
        </p:nvSpPr>
        <p:spPr>
          <a:xfrm>
            <a:off x="226365" y="650519"/>
            <a:ext cx="7861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Confirm by Monitor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centre</a:t>
            </a:r>
            <a:endParaRPr lang="en-US" altLang="zh-CN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3520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DPU3000POE, new features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04165" y="1567792"/>
            <a:ext cx="7706360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Everybody will have a private PIN: 4 to 8 digitals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Private PIN will work as same as his card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System will show his name when he use his PIN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5FFAA7C-2D2C-4579-91D3-D2909A626B1E}"/>
              </a:ext>
            </a:extLst>
          </p:cNvPr>
          <p:cNvGrpSpPr/>
          <p:nvPr/>
        </p:nvGrpSpPr>
        <p:grpSpPr>
          <a:xfrm>
            <a:off x="4165223" y="3024969"/>
            <a:ext cx="1558925" cy="2932112"/>
            <a:chOff x="4889500" y="2436498"/>
            <a:chExt cx="1558925" cy="2932112"/>
          </a:xfrm>
        </p:grpSpPr>
        <p:pic>
          <p:nvPicPr>
            <p:cNvPr id="10" name="Picture 3" descr="门1">
              <a:extLst>
                <a:ext uri="{FF2B5EF4-FFF2-40B4-BE49-F238E27FC236}">
                  <a16:creationId xmlns:a16="http://schemas.microsoft.com/office/drawing/2014/main" xmlns="" id="{156FCF0A-3452-4970-816D-E51841497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500" y="2436498"/>
              <a:ext cx="1558925" cy="293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2D5927BD-C3B1-4170-8D30-639ACB23E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500" y="3464018"/>
              <a:ext cx="196673" cy="262231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084600B4-1F2F-40D8-AC5A-C5B79E511A28}"/>
              </a:ext>
            </a:extLst>
          </p:cNvPr>
          <p:cNvGrpSpPr/>
          <p:nvPr/>
        </p:nvGrpSpPr>
        <p:grpSpPr>
          <a:xfrm>
            <a:off x="1928388" y="3367885"/>
            <a:ext cx="1946495" cy="1635689"/>
            <a:chOff x="1928388" y="2987643"/>
            <a:chExt cx="1946495" cy="1635689"/>
          </a:xfrm>
        </p:grpSpPr>
        <p:sp>
          <p:nvSpPr>
            <p:cNvPr id="11" name="对话气泡: 圆角矩形 10">
              <a:extLst>
                <a:ext uri="{FF2B5EF4-FFF2-40B4-BE49-F238E27FC236}">
                  <a16:creationId xmlns:a16="http://schemas.microsoft.com/office/drawing/2014/main" xmlns="" id="{204BFBCD-B6F6-42B3-9173-75167580160A}"/>
                </a:ext>
              </a:extLst>
            </p:cNvPr>
            <p:cNvSpPr/>
            <p:nvPr/>
          </p:nvSpPr>
          <p:spPr>
            <a:xfrm>
              <a:off x="1928388" y="2987643"/>
              <a:ext cx="1946495" cy="1635689"/>
            </a:xfrm>
            <a:prstGeom prst="wedgeRoundRectCallout">
              <a:avLst>
                <a:gd name="adj1" fmla="val 72889"/>
                <a:gd name="adj2" fmla="val 126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A500D7D-17B4-457B-AD7B-1207AFBAE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277" y="3070519"/>
              <a:ext cx="1092716" cy="1456955"/>
            </a:xfrm>
            <a:prstGeom prst="rect">
              <a:avLst/>
            </a:prstGeom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BCEF1762-01E0-4738-AF73-EEB4077177C2}"/>
              </a:ext>
            </a:extLst>
          </p:cNvPr>
          <p:cNvSpPr/>
          <p:nvPr/>
        </p:nvSpPr>
        <p:spPr>
          <a:xfrm>
            <a:off x="243952" y="603024"/>
            <a:ext cx="3368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Private PIN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3520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DPU3000POE, new features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66933" y="1700825"/>
            <a:ext cx="770636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Up to 3 pcs target email box for every transaction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System will send email to these email box when the setting events happen.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A0A4EECC-1E44-422A-B7B7-95C998EFEF75}"/>
              </a:ext>
            </a:extLst>
          </p:cNvPr>
          <p:cNvGrpSpPr/>
          <p:nvPr/>
        </p:nvGrpSpPr>
        <p:grpSpPr>
          <a:xfrm>
            <a:off x="975567" y="3217500"/>
            <a:ext cx="7107386" cy="2244730"/>
            <a:chOff x="752907" y="2613838"/>
            <a:chExt cx="7107386" cy="224473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E22A6894-AABA-415F-84E4-24662E523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40"/>
            <a:stretch/>
          </p:blipFill>
          <p:spPr>
            <a:xfrm flipH="1">
              <a:off x="5185765" y="2613838"/>
              <a:ext cx="2674528" cy="2244730"/>
            </a:xfrm>
            <a:prstGeom prst="rect">
              <a:avLst/>
            </a:prstGeom>
          </p:spPr>
        </p:pic>
        <p:pic>
          <p:nvPicPr>
            <p:cNvPr id="14" name="Picture 12" descr="心跳">
              <a:extLst>
                <a:ext uri="{FF2B5EF4-FFF2-40B4-BE49-F238E27FC236}">
                  <a16:creationId xmlns:a16="http://schemas.microsoft.com/office/drawing/2014/main" xmlns="" id="{505769FB-3BEA-47C2-BBD9-9B0BA861B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7705" y="3791433"/>
              <a:ext cx="1277938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954C34FA-699F-4FF0-B100-0597474F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2907" y="2952908"/>
              <a:ext cx="2774676" cy="1905660"/>
            </a:xfrm>
            <a:prstGeom prst="rect">
              <a:avLst/>
            </a:prstGeom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718ABF9-CCF7-4B99-AB9A-DC241382F7B6}"/>
              </a:ext>
            </a:extLst>
          </p:cNvPr>
          <p:cNvSpPr/>
          <p:nvPr/>
        </p:nvSpPr>
        <p:spPr>
          <a:xfrm>
            <a:off x="266933" y="628015"/>
            <a:ext cx="5242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Email notification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3520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DPU3000POE, new features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04165" y="1574683"/>
            <a:ext cx="7706360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Same view for some clients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Different view for each client if you want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Only show these panels which is connected to this PC.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D66FAD4-1A9B-4C00-B017-B0054D4AC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188" y="2446887"/>
            <a:ext cx="5301944" cy="397645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6A2E6E6-21AA-43CB-B8E6-CD333184CD30}"/>
              </a:ext>
            </a:extLst>
          </p:cNvPr>
          <p:cNvSpPr/>
          <p:nvPr/>
        </p:nvSpPr>
        <p:spPr>
          <a:xfrm>
            <a:off x="169969" y="712909"/>
            <a:ext cx="869314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Different view in different client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2" y="6556876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DIO3168P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7351" y="882592"/>
            <a:ext cx="9144000" cy="5679233"/>
            <a:chOff x="24129" y="815480"/>
            <a:chExt cx="9144000" cy="567923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29" y="815480"/>
              <a:ext cx="9144000" cy="567923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320943" y="1613448"/>
              <a:ext cx="4519930" cy="2861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200000"/>
                </a:lnSpc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Network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type 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nput and 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utput </a:t>
              </a:r>
            </a:p>
            <a:p>
              <a:pPr algn="l">
                <a:lnSpc>
                  <a:spcPct val="200000"/>
                </a:lnSpc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POE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Power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Supply</a:t>
              </a:r>
            </a:p>
            <a:p>
              <a:pPr algn="l">
                <a:lnSpc>
                  <a:spcPct val="200000"/>
                </a:lnSpc>
              </a:pPr>
              <a:r>
                <a:rPr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Output </a:t>
              </a:r>
              <a:r>
                <a:rPr 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</a:t>
              </a:r>
              <a:r>
                <a:rPr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ultiple </a:t>
              </a:r>
              <a:r>
                <a:rPr 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r>
                <a:rPr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chedules</a:t>
              </a:r>
            </a:p>
            <a:p>
              <a:pPr algn="l">
                <a:lnSpc>
                  <a:spcPct val="200000"/>
                </a:lnSpc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Programmable</a:t>
              </a:r>
            </a:p>
            <a:p>
              <a:pPr algn="l">
                <a:lnSpc>
                  <a:spcPct val="200000"/>
                </a:lnSpc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Input Reverse Overvoltage Protection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9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6"/>
          <a:stretch>
            <a:fillRect/>
          </a:stretch>
        </p:blipFill>
        <p:spPr bwMode="auto">
          <a:xfrm>
            <a:off x="-7443" y="-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0" y="1856165"/>
            <a:ext cx="9144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9600" b="1" noProof="1">
                <a:ln w="1905"/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   Thank you</a:t>
            </a:r>
            <a:r>
              <a:rPr lang="zh-CN" altLang="en-US" sz="9600" b="1" noProof="1">
                <a:ln w="1905"/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！</a:t>
            </a:r>
          </a:p>
        </p:txBody>
      </p:sp>
      <p:pic>
        <p:nvPicPr>
          <p:cNvPr id="11" name="图片 10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6375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Branches</a:t>
            </a:r>
            <a:endParaRPr lang="zh-CN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2945130" y="53548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1" y="1493923"/>
            <a:ext cx="7927568" cy="4034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886" y="6551051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Integrated Security Solutions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104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grpSp>
        <p:nvGrpSpPr>
          <p:cNvPr id="106" name="Group 3"/>
          <p:cNvGrpSpPr/>
          <p:nvPr/>
        </p:nvGrpSpPr>
        <p:grpSpPr bwMode="auto">
          <a:xfrm>
            <a:off x="1620838" y="776288"/>
            <a:ext cx="6534150" cy="457200"/>
            <a:chOff x="799" y="975"/>
            <a:chExt cx="4116" cy="288"/>
          </a:xfrm>
        </p:grpSpPr>
        <p:sp>
          <p:nvSpPr>
            <p:cNvPr id="107" name="Oval 5"/>
            <p:cNvSpPr>
              <a:spLocks noChangeArrowheads="1"/>
            </p:cNvSpPr>
            <p:nvPr/>
          </p:nvSpPr>
          <p:spPr bwMode="auto">
            <a:xfrm>
              <a:off x="799" y="1041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96E29"/>
                </a:gs>
                <a:gs pos="100000">
                  <a:srgbClr val="9B491B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108" name="Group 6"/>
            <p:cNvGrpSpPr/>
            <p:nvPr/>
          </p:nvGrpSpPr>
          <p:grpSpPr bwMode="auto">
            <a:xfrm>
              <a:off x="935" y="975"/>
              <a:ext cx="3956" cy="288"/>
              <a:chOff x="1536" y="1470"/>
              <a:chExt cx="3078" cy="288"/>
            </a:xfrm>
          </p:grpSpPr>
          <p:sp>
            <p:nvSpPr>
              <p:cNvPr id="110" name="Line 7"/>
              <p:cNvSpPr>
                <a:spLocks noChangeShapeType="1"/>
              </p:cNvSpPr>
              <p:nvPr/>
            </p:nvSpPr>
            <p:spPr bwMode="gray">
              <a:xfrm flipV="1">
                <a:off x="1536" y="1603"/>
                <a:ext cx="218" cy="5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buFontTx/>
                  <a:buNone/>
                  <a:defRPr/>
                </a:pPr>
                <a:endParaRPr lang="zh-CN" altLang="en-US" sz="1800">
                  <a:latin typeface="Arial" panose="020B0604020202020204" pitchFamily="34" charset="0"/>
                  <a:ea typeface="+mn-ea"/>
                </a:endParaRPr>
              </a:p>
            </p:txBody>
          </p:sp>
          <p:sp>
            <p:nvSpPr>
              <p:cNvPr id="111" name="AutoShape 8"/>
              <p:cNvSpPr>
                <a:spLocks noChangeArrowheads="1"/>
              </p:cNvSpPr>
              <p:nvPr/>
            </p:nvSpPr>
            <p:spPr bwMode="auto">
              <a:xfrm>
                <a:off x="1686" y="1470"/>
                <a:ext cx="2928" cy="28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ap="rnd">
                <a:solidFill>
                  <a:schemeClr val="tx1"/>
                </a:solidFill>
                <a:prstDash val="sysDot"/>
                <a:rou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9" name="Rectangle 29"/>
            <p:cNvSpPr>
              <a:spLocks noChangeArrowheads="1"/>
            </p:cNvSpPr>
            <p:nvPr/>
          </p:nvSpPr>
          <p:spPr bwMode="auto">
            <a:xfrm>
              <a:off x="1162" y="1020"/>
              <a:ext cx="375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900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Access Control</a:t>
              </a:r>
              <a:endParaRPr lang="zh-CN" altLang="en-US" sz="19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2" name="Group 9"/>
          <p:cNvGrpSpPr/>
          <p:nvPr/>
        </p:nvGrpSpPr>
        <p:grpSpPr bwMode="auto">
          <a:xfrm>
            <a:off x="1638301" y="1619251"/>
            <a:ext cx="6848475" cy="457200"/>
            <a:chOff x="789" y="1440"/>
            <a:chExt cx="4314" cy="288"/>
          </a:xfrm>
        </p:grpSpPr>
        <p:sp>
          <p:nvSpPr>
            <p:cNvPr id="113" name="Oval 10"/>
            <p:cNvSpPr>
              <a:spLocks noChangeArrowheads="1"/>
            </p:cNvSpPr>
            <p:nvPr/>
          </p:nvSpPr>
          <p:spPr bwMode="auto">
            <a:xfrm>
              <a:off x="789" y="1500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DCDC48"/>
                </a:gs>
                <a:gs pos="100000">
                  <a:srgbClr val="93933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114" name="Group 11"/>
            <p:cNvGrpSpPr/>
            <p:nvPr/>
          </p:nvGrpSpPr>
          <p:grpSpPr bwMode="auto">
            <a:xfrm>
              <a:off x="933" y="1440"/>
              <a:ext cx="3956" cy="288"/>
              <a:chOff x="1536" y="1470"/>
              <a:chExt cx="3078" cy="288"/>
            </a:xfrm>
          </p:grpSpPr>
          <p:sp>
            <p:nvSpPr>
              <p:cNvPr id="116" name="Line 12"/>
              <p:cNvSpPr>
                <a:spLocks noChangeShapeType="1"/>
              </p:cNvSpPr>
              <p:nvPr/>
            </p:nvSpPr>
            <p:spPr bwMode="gray">
              <a:xfrm flipV="1">
                <a:off x="1536" y="1603"/>
                <a:ext cx="218" cy="5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buFontTx/>
                  <a:buNone/>
                  <a:defRPr/>
                </a:pPr>
                <a:endParaRPr lang="zh-CN" altLang="en-US" sz="1800">
                  <a:latin typeface="Arial" panose="020B0604020202020204" pitchFamily="34" charset="0"/>
                  <a:ea typeface="+mn-ea"/>
                </a:endParaRPr>
              </a:p>
            </p:txBody>
          </p:sp>
          <p:sp>
            <p:nvSpPr>
              <p:cNvPr id="117" name="AutoShape 13"/>
              <p:cNvSpPr>
                <a:spLocks noChangeArrowheads="1"/>
              </p:cNvSpPr>
              <p:nvPr/>
            </p:nvSpPr>
            <p:spPr bwMode="auto">
              <a:xfrm>
                <a:off x="1686" y="1470"/>
                <a:ext cx="2928" cy="28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ap="rnd">
                <a:solidFill>
                  <a:schemeClr val="tx1"/>
                </a:solidFill>
                <a:prstDash val="sysDot"/>
                <a:rou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5" name="Rectangle 30"/>
            <p:cNvSpPr>
              <a:spLocks noChangeArrowheads="1"/>
            </p:cNvSpPr>
            <p:nvPr/>
          </p:nvSpPr>
          <p:spPr bwMode="auto">
            <a:xfrm>
              <a:off x="944" y="1458"/>
              <a:ext cx="4159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/>
              <a:r>
                <a:rPr lang="en-US" altLang="zh-CN" sz="1900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Attendance</a:t>
              </a:r>
              <a:endParaRPr lang="zh-CN" altLang="en-US" sz="19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8" name="Group 15"/>
          <p:cNvGrpSpPr/>
          <p:nvPr/>
        </p:nvGrpSpPr>
        <p:grpSpPr bwMode="auto">
          <a:xfrm>
            <a:off x="1643304" y="2465316"/>
            <a:ext cx="6600825" cy="457200"/>
            <a:chOff x="788" y="1929"/>
            <a:chExt cx="4158" cy="288"/>
          </a:xfrm>
        </p:grpSpPr>
        <p:sp>
          <p:nvSpPr>
            <p:cNvPr id="119" name="Oval 15"/>
            <p:cNvSpPr>
              <a:spLocks noChangeArrowheads="1"/>
            </p:cNvSpPr>
            <p:nvPr/>
          </p:nvSpPr>
          <p:spPr bwMode="gray">
            <a:xfrm>
              <a:off x="788" y="1995"/>
              <a:ext cx="144" cy="144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buFontTx/>
                <a:buNone/>
                <a:defRPr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0" name="Line 17"/>
            <p:cNvSpPr>
              <a:spLocks noChangeShapeType="1"/>
            </p:cNvSpPr>
            <p:nvPr/>
          </p:nvSpPr>
          <p:spPr bwMode="gray">
            <a:xfrm flipV="1">
              <a:off x="932" y="2062"/>
              <a:ext cx="250" cy="5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 sz="180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21" name="AutoShape 18"/>
            <p:cNvSpPr>
              <a:spLocks noChangeArrowheads="1"/>
            </p:cNvSpPr>
            <p:nvPr/>
          </p:nvSpPr>
          <p:spPr bwMode="auto">
            <a:xfrm>
              <a:off x="1104" y="1929"/>
              <a:ext cx="3735" cy="2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 cap="rnd">
              <a:solidFill>
                <a:schemeClr val="tx1"/>
              </a:solidFill>
              <a:prstDash val="sysDot"/>
              <a:rou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2" name="Rectangle 31"/>
            <p:cNvSpPr>
              <a:spLocks noChangeArrowheads="1"/>
            </p:cNvSpPr>
            <p:nvPr/>
          </p:nvSpPr>
          <p:spPr bwMode="auto">
            <a:xfrm>
              <a:off x="1197" y="1961"/>
              <a:ext cx="3749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/>
              <a:r>
                <a:rPr lang="en-US" altLang="zh-CN" sz="1900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Visitor Management</a:t>
              </a:r>
              <a:endParaRPr lang="zh-CN" altLang="en-US" sz="19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3" name="AutoShape 20"/>
          <p:cNvSpPr>
            <a:spLocks noChangeArrowheads="1"/>
          </p:cNvSpPr>
          <p:nvPr/>
        </p:nvSpPr>
        <p:spPr bwMode="gray">
          <a:xfrm>
            <a:off x="814388" y="776288"/>
            <a:ext cx="788987" cy="52974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12700" algn="ctr">
            <a:solidFill>
              <a:srgbClr val="777777"/>
            </a:solidFill>
            <a:round/>
          </a:ln>
          <a:effectLst/>
        </p:spPr>
        <p:txBody>
          <a:bodyPr vert="vert270" wrap="none" anchor="ctr"/>
          <a:lstStyle/>
          <a:p>
            <a:pPr algn="ctr">
              <a:lnSpc>
                <a:spcPct val="160000"/>
              </a:lnSpc>
              <a:buFontTx/>
              <a:buNone/>
              <a:defRPr/>
            </a:pPr>
            <a:r>
              <a:rPr lang="en-US" altLang="zh-CN" b="1" dirty="0">
                <a:solidFill>
                  <a:srgbClr val="002060"/>
                </a:solidFill>
                <a:latin typeface="楷体_GB2312" pitchFamily="49" charset="-122"/>
                <a:ea typeface="微软雅黑" panose="020B0503020204020204" pitchFamily="34" charset="-122"/>
              </a:rPr>
              <a:t>Intelligent Building Management System</a:t>
            </a:r>
            <a:endParaRPr lang="zh-CN" altLang="en-US" b="1" dirty="0">
              <a:solidFill>
                <a:srgbClr val="002060"/>
              </a:solidFill>
              <a:latin typeface="楷体_GB2312" pitchFamily="49" charset="-122"/>
              <a:ea typeface="微软雅黑" panose="020B0503020204020204" pitchFamily="34" charset="-122"/>
            </a:endParaRPr>
          </a:p>
        </p:txBody>
      </p:sp>
      <p:grpSp>
        <p:nvGrpSpPr>
          <p:cNvPr id="124" name="Group 21"/>
          <p:cNvGrpSpPr/>
          <p:nvPr/>
        </p:nvGrpSpPr>
        <p:grpSpPr bwMode="auto">
          <a:xfrm>
            <a:off x="1643064" y="3293038"/>
            <a:ext cx="6511925" cy="457200"/>
            <a:chOff x="798" y="2365"/>
            <a:chExt cx="4102" cy="288"/>
          </a:xfrm>
        </p:grpSpPr>
        <p:sp>
          <p:nvSpPr>
            <p:cNvPr id="125" name="Oval 15"/>
            <p:cNvSpPr>
              <a:spLocks noChangeArrowheads="1"/>
            </p:cNvSpPr>
            <p:nvPr/>
          </p:nvSpPr>
          <p:spPr bwMode="gray">
            <a:xfrm>
              <a:off x="798" y="2431"/>
              <a:ext cx="144" cy="14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buFontTx/>
                <a:buNone/>
                <a:defRPr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126" name="Group 16"/>
            <p:cNvGrpSpPr/>
            <p:nvPr/>
          </p:nvGrpSpPr>
          <p:grpSpPr bwMode="auto">
            <a:xfrm>
              <a:off x="942" y="2365"/>
              <a:ext cx="3914" cy="288"/>
              <a:chOff x="1536" y="1470"/>
              <a:chExt cx="3078" cy="288"/>
            </a:xfrm>
          </p:grpSpPr>
          <p:sp>
            <p:nvSpPr>
              <p:cNvPr id="128" name="Line 17"/>
              <p:cNvSpPr>
                <a:spLocks noChangeShapeType="1"/>
              </p:cNvSpPr>
              <p:nvPr/>
            </p:nvSpPr>
            <p:spPr bwMode="gray">
              <a:xfrm flipV="1">
                <a:off x="1536" y="1603"/>
                <a:ext cx="218" cy="5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buFontTx/>
                  <a:buNone/>
                  <a:defRPr/>
                </a:pPr>
                <a:endParaRPr lang="zh-CN" altLang="en-US" sz="1800">
                  <a:latin typeface="Arial" panose="020B0604020202020204" pitchFamily="34" charset="0"/>
                  <a:ea typeface="+mn-ea"/>
                </a:endParaRPr>
              </a:p>
            </p:txBody>
          </p:sp>
          <p:sp>
            <p:nvSpPr>
              <p:cNvPr id="129" name="AutoShape 18"/>
              <p:cNvSpPr>
                <a:spLocks noChangeArrowheads="1"/>
              </p:cNvSpPr>
              <p:nvPr/>
            </p:nvSpPr>
            <p:spPr bwMode="auto">
              <a:xfrm>
                <a:off x="1686" y="1470"/>
                <a:ext cx="2928" cy="28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ap="rnd">
                <a:solidFill>
                  <a:schemeClr val="tx1"/>
                </a:solidFill>
                <a:prstDash val="sysDot"/>
                <a:rou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7" name="Rectangle 31"/>
            <p:cNvSpPr>
              <a:spLocks noChangeArrowheads="1"/>
            </p:cNvSpPr>
            <p:nvPr/>
          </p:nvSpPr>
          <p:spPr bwMode="auto">
            <a:xfrm>
              <a:off x="1207" y="2397"/>
              <a:ext cx="369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/>
              <a:r>
                <a:rPr lang="en-US" altLang="zh-CN" sz="1900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Lift Control</a:t>
              </a:r>
              <a:endParaRPr lang="zh-CN" altLang="en-US" sz="19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0" name="Group 33"/>
          <p:cNvGrpSpPr/>
          <p:nvPr/>
        </p:nvGrpSpPr>
        <p:grpSpPr bwMode="auto">
          <a:xfrm>
            <a:off x="1616075" y="4137323"/>
            <a:ext cx="6602412" cy="457200"/>
            <a:chOff x="795" y="3267"/>
            <a:chExt cx="4200" cy="288"/>
          </a:xfrm>
        </p:grpSpPr>
        <p:grpSp>
          <p:nvGrpSpPr>
            <p:cNvPr id="131" name="Group 16"/>
            <p:cNvGrpSpPr/>
            <p:nvPr/>
          </p:nvGrpSpPr>
          <p:grpSpPr bwMode="auto">
            <a:xfrm>
              <a:off x="939" y="3267"/>
              <a:ext cx="3956" cy="288"/>
              <a:chOff x="1536" y="1470"/>
              <a:chExt cx="3078" cy="288"/>
            </a:xfrm>
          </p:grpSpPr>
          <p:sp>
            <p:nvSpPr>
              <p:cNvPr id="135" name="Line 17"/>
              <p:cNvSpPr>
                <a:spLocks noChangeShapeType="1"/>
              </p:cNvSpPr>
              <p:nvPr/>
            </p:nvSpPr>
            <p:spPr bwMode="gray">
              <a:xfrm flipV="1">
                <a:off x="1536" y="1603"/>
                <a:ext cx="218" cy="5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buFontTx/>
                  <a:buNone/>
                  <a:defRPr/>
                </a:pPr>
                <a:endParaRPr lang="zh-CN" altLang="en-US" sz="1800">
                  <a:latin typeface="Arial" panose="020B0604020202020204" pitchFamily="34" charset="0"/>
                  <a:ea typeface="+mn-ea"/>
                </a:endParaRPr>
              </a:p>
            </p:txBody>
          </p:sp>
          <p:sp>
            <p:nvSpPr>
              <p:cNvPr id="136" name="AutoShape 18"/>
              <p:cNvSpPr>
                <a:spLocks noChangeArrowheads="1"/>
              </p:cNvSpPr>
              <p:nvPr/>
            </p:nvSpPr>
            <p:spPr bwMode="auto">
              <a:xfrm>
                <a:off x="1686" y="1470"/>
                <a:ext cx="2928" cy="28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ap="rnd">
                <a:solidFill>
                  <a:schemeClr val="tx1"/>
                </a:solidFill>
                <a:prstDash val="sysDot"/>
                <a:rou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2" name="Group 37"/>
            <p:cNvGrpSpPr/>
            <p:nvPr/>
          </p:nvGrpSpPr>
          <p:grpSpPr bwMode="auto">
            <a:xfrm>
              <a:off x="795" y="3299"/>
              <a:ext cx="4200" cy="242"/>
              <a:chOff x="795" y="3299"/>
              <a:chExt cx="4200" cy="242"/>
            </a:xfrm>
          </p:grpSpPr>
          <p:sp>
            <p:nvSpPr>
              <p:cNvPr id="133" name="Oval 15"/>
              <p:cNvSpPr>
                <a:spLocks noChangeArrowheads="1"/>
              </p:cNvSpPr>
              <p:nvPr/>
            </p:nvSpPr>
            <p:spPr bwMode="gray">
              <a:xfrm>
                <a:off x="795" y="3333"/>
                <a:ext cx="144" cy="14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  <a:rou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buFontTx/>
                  <a:buNone/>
                  <a:defRPr/>
                </a:pPr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4" name="Rectangle 31"/>
              <p:cNvSpPr>
                <a:spLocks noChangeArrowheads="1"/>
              </p:cNvSpPr>
              <p:nvPr/>
            </p:nvSpPr>
            <p:spPr bwMode="auto">
              <a:xfrm>
                <a:off x="1184" y="3299"/>
                <a:ext cx="3811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0" hangingPunct="0"/>
                <a:r>
                  <a:rPr lang="en-US" altLang="zh-CN" sz="1900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Consumption System</a:t>
                </a:r>
                <a:endParaRPr lang="zh-CN" altLang="en-US" sz="1900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37" name="Group 40"/>
          <p:cNvGrpSpPr/>
          <p:nvPr/>
        </p:nvGrpSpPr>
        <p:grpSpPr bwMode="auto">
          <a:xfrm>
            <a:off x="1638301" y="4939574"/>
            <a:ext cx="6667500" cy="457200"/>
            <a:chOff x="800" y="3662"/>
            <a:chExt cx="4200" cy="288"/>
          </a:xfrm>
        </p:grpSpPr>
        <p:sp>
          <p:nvSpPr>
            <p:cNvPr id="138" name="Oval 10"/>
            <p:cNvSpPr>
              <a:spLocks noChangeArrowheads="1"/>
            </p:cNvSpPr>
            <p:nvPr/>
          </p:nvSpPr>
          <p:spPr bwMode="auto">
            <a:xfrm>
              <a:off x="800" y="3722"/>
              <a:ext cx="144" cy="1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139" name="Group 11"/>
            <p:cNvGrpSpPr/>
            <p:nvPr/>
          </p:nvGrpSpPr>
          <p:grpSpPr bwMode="auto">
            <a:xfrm>
              <a:off x="944" y="3662"/>
              <a:ext cx="3956" cy="288"/>
              <a:chOff x="1536" y="1470"/>
              <a:chExt cx="3078" cy="288"/>
            </a:xfrm>
          </p:grpSpPr>
          <p:sp>
            <p:nvSpPr>
              <p:cNvPr id="141" name="Line 12"/>
              <p:cNvSpPr>
                <a:spLocks noChangeShapeType="1"/>
              </p:cNvSpPr>
              <p:nvPr/>
            </p:nvSpPr>
            <p:spPr bwMode="gray">
              <a:xfrm flipV="1">
                <a:off x="1536" y="1603"/>
                <a:ext cx="218" cy="5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buFontTx/>
                  <a:buNone/>
                  <a:defRPr/>
                </a:pPr>
                <a:endParaRPr lang="zh-CN" altLang="en-US" sz="1800">
                  <a:latin typeface="Arial" panose="020B0604020202020204" pitchFamily="34" charset="0"/>
                  <a:ea typeface="+mn-ea"/>
                </a:endParaRPr>
              </a:p>
            </p:txBody>
          </p:sp>
          <p:sp>
            <p:nvSpPr>
              <p:cNvPr id="142" name="AutoShape 13"/>
              <p:cNvSpPr>
                <a:spLocks noChangeArrowheads="1"/>
              </p:cNvSpPr>
              <p:nvPr/>
            </p:nvSpPr>
            <p:spPr bwMode="auto">
              <a:xfrm>
                <a:off x="1686" y="1470"/>
                <a:ext cx="2928" cy="28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ap="rnd">
                <a:solidFill>
                  <a:schemeClr val="tx1"/>
                </a:solidFill>
                <a:prstDash val="sysDot"/>
                <a:rou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0" name="Rectangle 30"/>
            <p:cNvSpPr>
              <a:spLocks noChangeArrowheads="1"/>
            </p:cNvSpPr>
            <p:nvPr/>
          </p:nvSpPr>
          <p:spPr bwMode="auto">
            <a:xfrm>
              <a:off x="1155" y="3680"/>
              <a:ext cx="3845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/>
              <a:r>
                <a:rPr lang="en-US" altLang="zh-CN" sz="1900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Car Parking</a:t>
              </a:r>
              <a:endParaRPr lang="zh-CN" altLang="en-US" sz="19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3" name="Group 3"/>
          <p:cNvGrpSpPr/>
          <p:nvPr/>
        </p:nvGrpSpPr>
        <p:grpSpPr bwMode="auto">
          <a:xfrm>
            <a:off x="1616075" y="5707922"/>
            <a:ext cx="6534150" cy="457200"/>
            <a:chOff x="799" y="987"/>
            <a:chExt cx="4116" cy="288"/>
          </a:xfrm>
        </p:grpSpPr>
        <p:sp>
          <p:nvSpPr>
            <p:cNvPr id="144" name="Oval 5"/>
            <p:cNvSpPr>
              <a:spLocks noChangeArrowheads="1"/>
            </p:cNvSpPr>
            <p:nvPr/>
          </p:nvSpPr>
          <p:spPr bwMode="auto">
            <a:xfrm>
              <a:off x="799" y="1041"/>
              <a:ext cx="144" cy="144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145" name="Group 6"/>
            <p:cNvGrpSpPr/>
            <p:nvPr/>
          </p:nvGrpSpPr>
          <p:grpSpPr bwMode="auto">
            <a:xfrm>
              <a:off x="935" y="987"/>
              <a:ext cx="3956" cy="288"/>
              <a:chOff x="1536" y="1482"/>
              <a:chExt cx="3078" cy="288"/>
            </a:xfrm>
          </p:grpSpPr>
          <p:sp>
            <p:nvSpPr>
              <p:cNvPr id="147" name="Line 7"/>
              <p:cNvSpPr>
                <a:spLocks noChangeShapeType="1"/>
              </p:cNvSpPr>
              <p:nvPr/>
            </p:nvSpPr>
            <p:spPr bwMode="gray">
              <a:xfrm flipV="1">
                <a:off x="1536" y="1603"/>
                <a:ext cx="218" cy="5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buFontTx/>
                  <a:buNone/>
                  <a:defRPr/>
                </a:pPr>
                <a:endParaRPr lang="zh-CN" altLang="en-US" sz="1800">
                  <a:latin typeface="Arial" panose="020B0604020202020204" pitchFamily="34" charset="0"/>
                  <a:ea typeface="+mn-ea"/>
                </a:endParaRPr>
              </a:p>
            </p:txBody>
          </p:sp>
          <p:sp>
            <p:nvSpPr>
              <p:cNvPr id="148" name="AutoShape 8"/>
              <p:cNvSpPr>
                <a:spLocks noChangeArrowheads="1"/>
              </p:cNvSpPr>
              <p:nvPr/>
            </p:nvSpPr>
            <p:spPr bwMode="auto">
              <a:xfrm>
                <a:off x="1686" y="1482"/>
                <a:ext cx="2928" cy="28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ap="rnd">
                <a:solidFill>
                  <a:schemeClr val="tx1"/>
                </a:solidFill>
                <a:prstDash val="sysDot"/>
                <a:rou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6" name="Rectangle 29"/>
            <p:cNvSpPr>
              <a:spLocks noChangeArrowheads="1"/>
            </p:cNvSpPr>
            <p:nvPr/>
          </p:nvSpPr>
          <p:spPr bwMode="auto">
            <a:xfrm>
              <a:off x="1162" y="1020"/>
              <a:ext cx="375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900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Patrol Management</a:t>
              </a:r>
              <a:endParaRPr lang="zh-CN" altLang="en-US" sz="19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5" y="1390798"/>
            <a:ext cx="7521870" cy="407640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8723" y="6553520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Integration</a:t>
            </a:r>
            <a:r>
              <a:rPr lang="zh-CN" altLang="en-US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System</a:t>
            </a:r>
            <a:r>
              <a:rPr lang="zh-CN" altLang="en-US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Diagram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792345" y="1548131"/>
            <a:ext cx="3296920" cy="3157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5883275"/>
            <a:ext cx="9144000" cy="974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4" descr="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1548130"/>
            <a:ext cx="3948112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595312" y="2154329"/>
            <a:ext cx="4350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Introduction</a:t>
            </a:r>
          </a:p>
          <a:p>
            <a:r>
              <a:rPr lang="en-US" altLang="zh-CN" sz="4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Access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6375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31" y="3504750"/>
            <a:ext cx="7956838" cy="23208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8855" y="1024013"/>
            <a:ext cx="4350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DPU3000POE Series</a:t>
            </a:r>
            <a:r>
              <a:rPr lang="en-US" altLang="zh-CN" sz="48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48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5707" y="2510603"/>
            <a:ext cx="7827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DPU3012POE, DPU3022POE, DPU3024POE, DPU3044POE, DPU3048POE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6375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DPU3000POE, Flexible Models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65" y="1805877"/>
            <a:ext cx="8451850" cy="2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7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723" y="6556375"/>
            <a:ext cx="9101787" cy="301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2000">
                <a:srgbClr val="9DC3E6">
                  <a:tint val="44500"/>
                  <a:satMod val="160000"/>
                </a:srgbClr>
              </a:gs>
              <a:gs pos="72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45130" y="-15240"/>
            <a:ext cx="6215380" cy="513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DPU3000POE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45130" y="535305"/>
            <a:ext cx="6215380" cy="927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6654165"/>
            <a:ext cx="2610485" cy="16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-16510" y="-15240"/>
            <a:ext cx="2885440" cy="643890"/>
          </a:xfrm>
          <a:prstGeom prst="rect">
            <a:avLst/>
          </a:prstGeom>
        </p:spPr>
      </p:pic>
      <p:sp>
        <p:nvSpPr>
          <p:cNvPr id="12" name="流程图: 延期 11"/>
          <p:cNvSpPr/>
          <p:nvPr/>
        </p:nvSpPr>
        <p:spPr>
          <a:xfrm>
            <a:off x="-16510" y="-15875"/>
            <a:ext cx="320675" cy="64389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85" y="628015"/>
            <a:ext cx="8531527" cy="59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95645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609</Words>
  <Application>Microsoft Office PowerPoint</Application>
  <PresentationFormat>全屏显示(4:3)</PresentationFormat>
  <Paragraphs>111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 Unicode MS</vt:lpstr>
      <vt:lpstr>Univers</vt:lpstr>
      <vt:lpstr>方正大黑简体</vt:lpstr>
      <vt:lpstr>华文楷体</vt:lpstr>
      <vt:lpstr>楷体_GB2312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KEYKING GROUP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Xiao Simon</cp:lastModifiedBy>
  <cp:revision>418</cp:revision>
  <dcterms:created xsi:type="dcterms:W3CDTF">2017-08-24T03:21:00Z</dcterms:created>
  <dcterms:modified xsi:type="dcterms:W3CDTF">2019-04-04T09:41:59Z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2052-10.1.0.6489</vt:lpwstr>
  </property>
</Properties>
</file>